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79BD81-A9CF-4601-9ECC-8FC62B49039B}" type="datetimeFigureOut">
              <a:rPr lang="hr-HR" smtClean="0"/>
              <a:pPr/>
              <a:t>17.10.2013.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EB21D-E3E2-427D-9783-2D61D216256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cap="small" dirty="0" smtClean="0"/>
              <a:t>Antička knjiga</a:t>
            </a:r>
            <a:br>
              <a:rPr lang="hr-HR" b="1" cap="small" dirty="0" smtClean="0"/>
            </a:br>
            <a:endParaRPr lang="hr-HR" dirty="0"/>
          </a:p>
        </p:txBody>
      </p:sp>
      <p:pic>
        <p:nvPicPr>
          <p:cNvPr id="1026" name="Picture 2" descr="C:\Users\Barbara i Franz\Desktop\latin writ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68052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DVA OSNOVNA MODELA KNJIGE</a:t>
            </a:r>
            <a:endParaRPr lang="hr-HR" b="1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3200" dirty="0" smtClean="0"/>
              <a:t>1. </a:t>
            </a:r>
            <a:r>
              <a:rPr lang="hr-HR" sz="3200" b="1" dirty="0" smtClean="0"/>
              <a:t>kodeks</a:t>
            </a:r>
            <a:r>
              <a:rPr lang="hr-HR" sz="3200" dirty="0" smtClean="0"/>
              <a:t> je bio spoj više pločica (obično voštanih) ili pak spoj više listova pergamene (kože)</a:t>
            </a:r>
          </a:p>
          <a:p>
            <a:pPr>
              <a:buNone/>
            </a:pPr>
            <a:r>
              <a:rPr lang="hr-HR" sz="3200" dirty="0" smtClean="0"/>
              <a:t>2. </a:t>
            </a:r>
            <a:r>
              <a:rPr lang="hr-HR" sz="3200" b="1" dirty="0" smtClean="0"/>
              <a:t>volumen</a:t>
            </a:r>
            <a:r>
              <a:rPr lang="hr-HR" sz="3200" dirty="0" smtClean="0"/>
              <a:t> ili svitak bio je papirus savijen oko tankog štapa. (</a:t>
            </a:r>
            <a:r>
              <a:rPr lang="hr-HR" sz="3200" b="1" dirty="0" err="1" smtClean="0"/>
              <a:t>umbilicus</a:t>
            </a:r>
            <a:r>
              <a:rPr lang="hr-HR" sz="3200" b="1" dirty="0" smtClean="0"/>
              <a:t>)</a:t>
            </a:r>
            <a:endParaRPr lang="hr-HR" sz="3200" dirty="0" smtClean="0"/>
          </a:p>
          <a:p>
            <a:endParaRPr lang="hr-HR" sz="3200" dirty="0" smtClean="0"/>
          </a:p>
          <a:p>
            <a:endParaRPr lang="hr-HR" sz="3200" dirty="0"/>
          </a:p>
        </p:txBody>
      </p:sp>
      <p:pic>
        <p:nvPicPr>
          <p:cNvPr id="9" name="Picture 1" descr="C:\Users\Barbara i Franz\Desktop\meg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3511154" cy="2259632"/>
          </a:xfrm>
          <a:prstGeom prst="rect">
            <a:avLst/>
          </a:prstGeom>
          <a:noFill/>
        </p:spPr>
      </p:pic>
      <p:pic>
        <p:nvPicPr>
          <p:cNvPr id="4098" name="Picture 2" descr="C:\Users\Barbara i Franz\Desktop\Roman_writing_tablet_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4038600" cy="2632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2624" cy="987552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MATERIJALI NA KOJIMA SE PISALO</a:t>
            </a:r>
            <a:r>
              <a:rPr lang="hr-HR" sz="4000" dirty="0" smtClean="0"/>
              <a:t>: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sz="2400" b="1" dirty="0" smtClean="0"/>
              <a:t>voštane pločice</a:t>
            </a:r>
            <a:r>
              <a:rPr lang="hr-HR" sz="2400" dirty="0" smtClean="0"/>
              <a:t>, </a:t>
            </a:r>
            <a:r>
              <a:rPr lang="hr-HR" sz="2400" dirty="0" err="1" smtClean="0"/>
              <a:t>tj</a:t>
            </a:r>
            <a:r>
              <a:rPr lang="hr-HR" sz="2400" dirty="0" smtClean="0"/>
              <a:t>. male drvene tablice, izdubljene i s uzdignutim rubom na sve četiri strane, u koje bi se nalio obojeni ili neobojeni vosak</a:t>
            </a:r>
          </a:p>
          <a:p>
            <a:r>
              <a:rPr lang="hr-HR" sz="2400" b="1" dirty="0" smtClean="0"/>
              <a:t>album - pločice s gipsom</a:t>
            </a:r>
            <a:r>
              <a:rPr lang="hr-HR" sz="2400" dirty="0" smtClean="0"/>
              <a:t>. (</a:t>
            </a:r>
            <a:r>
              <a:rPr lang="hr-HR" sz="2400" dirty="0" err="1" smtClean="0"/>
              <a:t>albus</a:t>
            </a:r>
            <a:r>
              <a:rPr lang="hr-HR" sz="2400" dirty="0" smtClean="0"/>
              <a:t>,3 - bijel)</a:t>
            </a:r>
          </a:p>
          <a:p>
            <a:r>
              <a:rPr lang="hr-HR" sz="2400" b="1" dirty="0" smtClean="0"/>
              <a:t>pergament</a:t>
            </a:r>
            <a:r>
              <a:rPr lang="hr-HR" sz="2400" dirty="0" smtClean="0"/>
              <a:t> - uštavljena i obrađena životinjska koža se rezala u listove, koji su se spajali i umetali u korice</a:t>
            </a:r>
          </a:p>
          <a:p>
            <a:endParaRPr lang="hr-HR" sz="2400" dirty="0"/>
          </a:p>
        </p:txBody>
      </p:sp>
      <p:pic>
        <p:nvPicPr>
          <p:cNvPr id="2050" name="Picture 2" descr="C:\Users\Barbara i Franz\Desktop\220px-Wachstafel_r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1124744"/>
            <a:ext cx="3312368" cy="2016224"/>
          </a:xfrm>
          <a:prstGeom prst="rect">
            <a:avLst/>
          </a:prstGeom>
          <a:noFill/>
        </p:spPr>
      </p:pic>
      <p:sp>
        <p:nvSpPr>
          <p:cNvPr id="10" name="TekstniOkvir 9"/>
          <p:cNvSpPr txBox="1"/>
          <p:nvPr/>
        </p:nvSpPr>
        <p:spPr>
          <a:xfrm>
            <a:off x="5436096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voštane pločice</a:t>
            </a:r>
            <a:endParaRPr lang="hr-HR" dirty="0"/>
          </a:p>
        </p:txBody>
      </p:sp>
      <p:pic>
        <p:nvPicPr>
          <p:cNvPr id="4" name="Picture 2" descr="C:\Users\Barbara i Franz\Desktop\Roman wax Tab1 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852936"/>
            <a:ext cx="403860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0" y="188913"/>
            <a:ext cx="4038600" cy="61928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b="1" dirty="0" err="1" smtClean="0"/>
              <a:t>papyrus</a:t>
            </a:r>
            <a:r>
              <a:rPr lang="hr-HR" dirty="0" smtClean="0"/>
              <a:t> - dobivao se od egipatske biljke (srčike papirusa)-rezale su se trake, premazivale vlažnim ljepilom, sušile i glačale – </a:t>
            </a:r>
            <a:r>
              <a:rPr lang="hr-HR" b="1" dirty="0" err="1" smtClean="0"/>
              <a:t>charta</a:t>
            </a:r>
            <a:endParaRPr lang="hr-HR" b="1" dirty="0" smtClean="0"/>
          </a:p>
          <a:p>
            <a:r>
              <a:rPr lang="hr-HR" dirty="0" smtClean="0"/>
              <a:t>zatim se “</a:t>
            </a:r>
            <a:r>
              <a:rPr lang="hr-HR" dirty="0" err="1" smtClean="0"/>
              <a:t>charta</a:t>
            </a:r>
            <a:r>
              <a:rPr lang="hr-HR" dirty="0" smtClean="0"/>
              <a:t>” savijala u svitak oko tankog štapa </a:t>
            </a:r>
            <a:r>
              <a:rPr lang="hr-HR" b="1" dirty="0" smtClean="0"/>
              <a:t>(</a:t>
            </a:r>
            <a:r>
              <a:rPr lang="hr-HR" b="1" dirty="0" err="1" smtClean="0"/>
              <a:t>umbilicus</a:t>
            </a:r>
            <a:r>
              <a:rPr lang="hr-HR" dirty="0" smtClean="0"/>
              <a:t>) s ručicama (</a:t>
            </a:r>
            <a:r>
              <a:rPr lang="hr-HR" b="1" dirty="0" err="1" smtClean="0"/>
              <a:t>cornua</a:t>
            </a:r>
            <a:r>
              <a:rPr lang="hr-HR" dirty="0" smtClean="0"/>
              <a:t>)</a:t>
            </a:r>
          </a:p>
          <a:p>
            <a:r>
              <a:rPr lang="hr-HR" dirty="0" smtClean="0"/>
              <a:t>na malom listiću od kože često je bila oznaka sadržaja (</a:t>
            </a:r>
            <a:r>
              <a:rPr lang="hr-HR" b="1" dirty="0" err="1" smtClean="0"/>
              <a:t>index</a:t>
            </a:r>
            <a:r>
              <a:rPr lang="hr-HR" dirty="0" smtClean="0"/>
              <a:t>)</a:t>
            </a:r>
          </a:p>
          <a:p>
            <a:r>
              <a:rPr lang="hr-HR" dirty="0" smtClean="0"/>
              <a:t>svitak se čuvao u kovčežiću ili obloj kutiji (</a:t>
            </a:r>
            <a:r>
              <a:rPr lang="hr-HR" b="1" dirty="0" err="1" smtClean="0"/>
              <a:t>capsa</a:t>
            </a:r>
            <a:r>
              <a:rPr lang="hr-HR" b="1" dirty="0" smtClean="0"/>
              <a:t>, </a:t>
            </a:r>
            <a:r>
              <a:rPr lang="hr-HR" b="1" dirty="0" err="1" smtClean="0"/>
              <a:t>scrinium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17410" name="Picture 2" descr="C:\Users\Barbara i Franz\Desktop\starożytne-hieroglify-egipski-papirus_121-6300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2388" y="260350"/>
            <a:ext cx="2741612" cy="2089150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4860032" y="16288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egipatski papirus</a:t>
            </a:r>
            <a:endParaRPr lang="hr-HR" dirty="0"/>
          </a:p>
        </p:txBody>
      </p:sp>
      <p:pic>
        <p:nvPicPr>
          <p:cNvPr id="3074" name="Picture 2" descr="C:\Users\Barbara i Franz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3"/>
            <a:ext cx="3988233" cy="2736304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4788024" y="58772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volumen, </a:t>
            </a:r>
            <a:r>
              <a:rPr lang="hr-HR" dirty="0" err="1" smtClean="0"/>
              <a:t>capsa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TISKARSKA  DJELATNOST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malo </a:t>
            </a:r>
            <a:r>
              <a:rPr lang="hr-HR" dirty="0" smtClean="0"/>
              <a:t>knjiga </a:t>
            </a:r>
            <a:r>
              <a:rPr lang="hr-HR" dirty="0" smtClean="0"/>
              <a:t>- skupe  </a:t>
            </a:r>
            <a:r>
              <a:rPr lang="hr-HR" dirty="0" smtClean="0"/>
              <a:t>(</a:t>
            </a:r>
            <a:r>
              <a:rPr lang="hr-HR" dirty="0" smtClean="0"/>
              <a:t>pisale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su se i prepisivale rukom)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-privilegij </a:t>
            </a:r>
            <a:r>
              <a:rPr lang="hr-HR" dirty="0" smtClean="0"/>
              <a:t>bogatih                                                     </a:t>
            </a:r>
          </a:p>
          <a:p>
            <a:r>
              <a:rPr lang="hr-HR" dirty="0" smtClean="0"/>
              <a:t>knjižarska </a:t>
            </a:r>
            <a:r>
              <a:rPr lang="hr-HR" dirty="0" smtClean="0"/>
              <a:t>poduzeća za izradu i prodaju knjiga </a:t>
            </a:r>
            <a:r>
              <a:rPr lang="hr-HR" dirty="0" smtClean="0"/>
              <a:t>-radili obrazovani robovi </a:t>
            </a:r>
            <a:r>
              <a:rPr lang="hr-HR" dirty="0" smtClean="0"/>
              <a:t>(</a:t>
            </a:r>
            <a:r>
              <a:rPr lang="hr-HR" b="1" dirty="0" err="1" smtClean="0"/>
              <a:t>servi</a:t>
            </a:r>
            <a:r>
              <a:rPr lang="hr-HR" b="1" dirty="0" smtClean="0"/>
              <a:t> </a:t>
            </a:r>
            <a:r>
              <a:rPr lang="hr-HR" b="1" dirty="0" err="1" smtClean="0"/>
              <a:t>litterati</a:t>
            </a:r>
            <a:r>
              <a:rPr lang="hr-HR" dirty="0" smtClean="0"/>
              <a:t>)</a:t>
            </a:r>
          </a:p>
          <a:p>
            <a:r>
              <a:rPr lang="hr-HR" dirty="0" smtClean="0"/>
              <a:t>prepisivali </a:t>
            </a:r>
            <a:r>
              <a:rPr lang="hr-HR" dirty="0" smtClean="0"/>
              <a:t>u većem broju primjeraka </a:t>
            </a:r>
            <a:r>
              <a:rPr lang="hr-HR" dirty="0" smtClean="0"/>
              <a:t>-jedan </a:t>
            </a:r>
            <a:r>
              <a:rPr lang="hr-HR" dirty="0" smtClean="0"/>
              <a:t>čitao, a ostali pisali u kraticama, kasnije uredno na čisto </a:t>
            </a:r>
          </a:p>
          <a:p>
            <a:r>
              <a:rPr lang="hr-HR" dirty="0" smtClean="0"/>
              <a:t>izdavači (</a:t>
            </a:r>
            <a:r>
              <a:rPr lang="hr-HR" b="1" dirty="0" err="1" smtClean="0"/>
              <a:t>librarii</a:t>
            </a:r>
            <a:r>
              <a:rPr lang="hr-HR" dirty="0" smtClean="0"/>
              <a:t>) su otvarali knjižnice  na Forumu, a prvu poznatu  javnu biblioteku otvorio je  </a:t>
            </a:r>
            <a:r>
              <a:rPr lang="hr-HR" b="1" dirty="0" err="1" smtClean="0"/>
              <a:t>Azinije</a:t>
            </a:r>
            <a:r>
              <a:rPr lang="hr-HR" b="1" dirty="0" smtClean="0"/>
              <a:t> </a:t>
            </a:r>
            <a:r>
              <a:rPr lang="hr-HR" b="1" dirty="0" err="1" smtClean="0"/>
              <a:t>Polion</a:t>
            </a:r>
            <a:r>
              <a:rPr lang="hr-HR" dirty="0" smtClean="0"/>
              <a:t> 39.g. </a:t>
            </a:r>
            <a:r>
              <a:rPr lang="hr-HR" dirty="0" err="1" smtClean="0"/>
              <a:t>pr</a:t>
            </a:r>
            <a:r>
              <a:rPr lang="hr-HR" dirty="0" smtClean="0"/>
              <a:t>. Kr.</a:t>
            </a:r>
          </a:p>
          <a:p>
            <a:endParaRPr lang="hr-HR" dirty="0"/>
          </a:p>
        </p:txBody>
      </p:sp>
      <p:pic>
        <p:nvPicPr>
          <p:cNvPr id="5122" name="Picture 2" descr="C:\Users\Barbara i Franz\Desktop\knjižnica u Efezu (Celzova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980728"/>
            <a:ext cx="28575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260</Words>
  <Application>Microsoft Office PowerPoint</Application>
  <PresentationFormat>Prikaz na zaslonu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Građanski</vt:lpstr>
      <vt:lpstr>Antička knjiga </vt:lpstr>
      <vt:lpstr>DVA OSNOVNA MODELA KNJIGE</vt:lpstr>
      <vt:lpstr>MATERIJALI NA KOJIMA SE PISALO:</vt:lpstr>
      <vt:lpstr>Slajd 4</vt:lpstr>
      <vt:lpstr>         TISKARSKA  DJELATNOST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Antička knjiga</dc:title>
  <dc:creator>Barbara i Franz</dc:creator>
  <cp:lastModifiedBy>Barbara i Franz</cp:lastModifiedBy>
  <cp:revision>20</cp:revision>
  <dcterms:created xsi:type="dcterms:W3CDTF">2013-10-15T06:24:41Z</dcterms:created>
  <dcterms:modified xsi:type="dcterms:W3CDTF">2013-10-17T08:58:47Z</dcterms:modified>
</cp:coreProperties>
</file>